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4"/>
  </p:sldMasterIdLst>
  <p:sldIdLst>
    <p:sldId id="256" r:id="rId5"/>
    <p:sldId id="257" r:id="rId6"/>
    <p:sldId id="26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5" autoAdjust="0"/>
    <p:restoredTop sz="94660"/>
  </p:normalViewPr>
  <p:slideViewPr>
    <p:cSldViewPr snapToGrid="0">
      <p:cViewPr>
        <p:scale>
          <a:sx n="64" d="100"/>
          <a:sy n="64" d="100"/>
        </p:scale>
        <p:origin x="-984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585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44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7569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804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895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0529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1999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5161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064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129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940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554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699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201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62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502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76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8FF671-0748-4E84-800D-0EF62D00DA83}" type="datetimeFigureOut">
              <a:rPr lang="en-ZA" smtClean="0"/>
              <a:t>2024/09/17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44782-78EA-45CA-ADB3-1877750D8F7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76367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all covered with sticky notes.">
            <a:extLst>
              <a:ext uri="{FF2B5EF4-FFF2-40B4-BE49-F238E27FC236}">
                <a16:creationId xmlns="" xmlns:a16="http://schemas.microsoft.com/office/drawing/2014/main" id="{F111923E-C85B-B9C6-736A-D7E767E7E23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17522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C98D13-1F8B-36AB-1C10-D23F22BADD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ZA" sz="4000" b="1" dirty="0"/>
              <a:t>THE FUTURE OF POLICING:LEADERSHIP and CHALLENGES.</a:t>
            </a:r>
            <a:br>
              <a:rPr lang="en-ZA" sz="4000" b="1" dirty="0"/>
            </a:br>
            <a:r>
              <a:rPr lang="en-ZA" sz="4000" b="1" dirty="0"/>
              <a:t>PAPER DELIVRERD AT THE ITLMPOSA CONFERENCE CAPE TOWN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2DBC381-CBDF-33E3-A27C-F1197FD8CB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ZA"/>
          </a:p>
          <a:p>
            <a:endParaRPr lang="en-ZA" b="1"/>
          </a:p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206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822664-6090-C009-D134-4F1E0A9B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332" y="1138518"/>
            <a:ext cx="8946541" cy="4195481"/>
          </a:xfrm>
        </p:spPr>
        <p:txBody>
          <a:bodyPr>
            <a:normAutofit/>
          </a:bodyPr>
          <a:lstStyle/>
          <a:p>
            <a:r>
              <a:rPr lang="en-ZA" b="1" dirty="0"/>
              <a:t>LEADERSHIP FOR THE FUTURE :REQUISITE SKILLS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GLOBAL PERSPECTIVE-</a:t>
            </a:r>
            <a:r>
              <a:rPr lang="en-ZA" dirty="0"/>
              <a:t> Be aware of global history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CREATIVITY</a:t>
            </a:r>
            <a:r>
              <a:rPr lang="en-ZA" dirty="0"/>
              <a:t>-Problem outside the norm demands creative thought processes and total re-engineering of new concepts</a:t>
            </a:r>
            <a:r>
              <a:rPr lang="en-ZA" b="1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CHANGE MANAGEMENT and ADAPTABILITY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UNDERSTANDING OF RESEACH METHODS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STRONGER PARTNERSHIPS-especially </a:t>
            </a:r>
            <a:r>
              <a:rPr lang="en-ZA" dirty="0"/>
              <a:t>with Universities and Colleges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STRIKING THE BALACE- </a:t>
            </a:r>
            <a:r>
              <a:rPr lang="en-ZA" dirty="0"/>
              <a:t>Find the right management style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CONSIDER NEW POLICE STRATEGIES-Use </a:t>
            </a:r>
            <a:r>
              <a:rPr lang="en-ZA" dirty="0"/>
              <a:t>Best practices</a:t>
            </a:r>
          </a:p>
          <a:p>
            <a:pPr>
              <a:buFont typeface="Wingdings" panose="05000000000000000000" pitchFamily="2" charset="2"/>
              <a:buChar char="Ø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536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1FDAC4-EFE1-052F-9C58-72E2AF8C6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322" y="1003607"/>
            <a:ext cx="8946541" cy="4195481"/>
          </a:xfrm>
        </p:spPr>
        <p:txBody>
          <a:bodyPr/>
          <a:lstStyle/>
          <a:p>
            <a:r>
              <a:rPr lang="en-ZA" b="1" dirty="0"/>
              <a:t>CHALLENGE</a:t>
            </a:r>
            <a:r>
              <a:rPr lang="en-ZA" dirty="0"/>
              <a:t>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The new officers that we produce are well educated and well trained, and don’t thrive under the type of leadership environment that we are used to or brought up in.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Having to deal with different political parties with different ideas and views on policing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Involvement of Politicians in enforcement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Traffic Enforcement vs Crime Prevention</a:t>
            </a:r>
          </a:p>
        </p:txBody>
      </p:sp>
    </p:spTree>
    <p:extLst>
      <p:ext uri="{BB962C8B-B14F-4D97-AF65-F5344CB8AC3E}">
        <p14:creationId xmlns:p14="http://schemas.microsoft.com/office/powerpoint/2010/main" val="348486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40CA32-7932-B414-966E-9212D3EF4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351" y="1093548"/>
            <a:ext cx="8946541" cy="4195481"/>
          </a:xfrm>
        </p:spPr>
        <p:txBody>
          <a:bodyPr/>
          <a:lstStyle/>
          <a:p>
            <a:r>
              <a:rPr lang="en-ZA" b="1" dirty="0"/>
              <a:t>THE FUTURE OF POLICING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Do we want to police in the Future the way we are policing today? Policing is far more complex than they were a generation or two ago. In future we need to consider these Strategies</a:t>
            </a:r>
          </a:p>
          <a:p>
            <a:r>
              <a:rPr lang="en-ZA" b="1" dirty="0"/>
              <a:t>PREDICTIVE POLICING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Predictive Policing is an important tool that can aid police agencies in the deployment of personnel.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TAKING DATA FROM DIFFERENT SOURCES,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ANALYSE THEM,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USING THE RESULTS TO ANTICIPATE, PREVENT and RESPOND MORE EFFECTIVELY TO FUTURE CRIME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3719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8A1D51-E727-0D9B-848F-2494354C3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08" y="1078761"/>
            <a:ext cx="10515600" cy="4351338"/>
          </a:xfrm>
        </p:spPr>
        <p:txBody>
          <a:bodyPr>
            <a:normAutofit/>
          </a:bodyPr>
          <a:lstStyle/>
          <a:p>
            <a:r>
              <a:rPr lang="en-ZA" b="1" dirty="0"/>
              <a:t>INTELLIGENT-LED POLICING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It is a related concept that involves several factors coming together.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It can be defined as a business model and managerial philosophy where data analysis and crime intelligence are pivotal to an objective, decision- making framework that facilitates crime and problem reduction, disruption and prevention.</a:t>
            </a:r>
          </a:p>
          <a:p>
            <a:r>
              <a:rPr lang="en-ZA" b="1" dirty="0"/>
              <a:t>PARTNESHIPS WITH UNIVERSITIES AND OTHER RESEARCHERS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There should be cooperation between law enforcement agencies, universities</a:t>
            </a:r>
          </a:p>
          <a:p>
            <a:r>
              <a:rPr lang="en-ZA" b="1" dirty="0"/>
              <a:t>LEADERSHIP and CULTURE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Prioritise diversity and create a culture of equity and inclusion by working towards eliminating racial, ethnic and gender bias in the workplace</a:t>
            </a:r>
          </a:p>
        </p:txBody>
      </p:sp>
    </p:spTree>
    <p:extLst>
      <p:ext uri="{BB962C8B-B14F-4D97-AF65-F5344CB8AC3E}">
        <p14:creationId xmlns:p14="http://schemas.microsoft.com/office/powerpoint/2010/main" val="92730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E0880B-325A-5A07-3429-60199A4E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CONCLUSION</a:t>
            </a:r>
            <a:r>
              <a:rPr lang="en-ZA" dirty="0"/>
              <a:t/>
            </a:r>
            <a:br>
              <a:rPr lang="en-ZA" dirty="0"/>
            </a:br>
            <a:r>
              <a:rPr lang="en-ZA" dirty="0"/>
              <a:t>Law Enforcement cannot maintain the status quo and expect to be successful or even tolerated in the 21</a:t>
            </a:r>
            <a:r>
              <a:rPr lang="en-ZA" baseline="30000" dirty="0"/>
              <a:t>st</a:t>
            </a:r>
            <a:r>
              <a:rPr lang="en-ZA" dirty="0"/>
              <a:t> century. You need to provide the spark, the vision and direction.</a:t>
            </a:r>
          </a:p>
        </p:txBody>
      </p:sp>
    </p:spTree>
    <p:extLst>
      <p:ext uri="{BB962C8B-B14F-4D97-AF65-F5344CB8AC3E}">
        <p14:creationId xmlns:p14="http://schemas.microsoft.com/office/powerpoint/2010/main" val="152113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561C98-B183-54A3-EC24-5B765114B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4359125"/>
          </a:xfrm>
        </p:spPr>
        <p:txBody>
          <a:bodyPr/>
          <a:lstStyle/>
          <a:p>
            <a:pPr algn="ctr"/>
            <a:r>
              <a:rPr lang="en-ZA" sz="6000" b="1" dirty="0"/>
              <a:t>THANK YOU </a:t>
            </a:r>
            <a:br>
              <a:rPr lang="en-ZA" sz="6000" b="1" dirty="0"/>
            </a:br>
            <a:r>
              <a:rPr lang="en-ZA" sz="6000" b="1" dirty="0"/>
              <a:t>TITUS M. MALAZA</a:t>
            </a:r>
            <a:br>
              <a:rPr lang="en-ZA" sz="6000" b="1" dirty="0"/>
            </a:br>
            <a:r>
              <a:rPr lang="en-ZA" sz="6000" b="1" dirty="0"/>
              <a:t>083 461 5008</a:t>
            </a:r>
            <a:br>
              <a:rPr lang="en-ZA" sz="6000" b="1" dirty="0"/>
            </a:br>
            <a:r>
              <a:rPr lang="en-ZA" sz="6000" b="1" dirty="0"/>
              <a:t>titus@malaza.co.za</a:t>
            </a:r>
            <a:br>
              <a:rPr lang="en-ZA" sz="6000" b="1" dirty="0"/>
            </a:br>
            <a:endParaRPr lang="en-ZA" sz="6000" b="1" dirty="0"/>
          </a:p>
        </p:txBody>
      </p:sp>
    </p:spTree>
    <p:extLst>
      <p:ext uri="{BB962C8B-B14F-4D97-AF65-F5344CB8AC3E}">
        <p14:creationId xmlns:p14="http://schemas.microsoft.com/office/powerpoint/2010/main" val="169133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0CA65C-D582-784E-5533-EEC15D765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263" y="1093547"/>
            <a:ext cx="8946541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ZA" sz="3600" b="1" dirty="0"/>
              <a:t>INTRODUCTION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ZA" sz="3400" dirty="0"/>
              <a:t>The future of policing is bright , but characterised by challenges, changes and hope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ZA" sz="3400" dirty="0"/>
              <a:t>The role of Policing will not change, but tasks, methods and the role is accomplished will change</a:t>
            </a:r>
          </a:p>
          <a:p>
            <a:pPr>
              <a:buFont typeface="Wingdings" panose="05000000000000000000" pitchFamily="2" charset="2"/>
              <a:buChar char="v"/>
            </a:pPr>
            <a:endParaRPr lang="en-ZA" sz="3600" dirty="0"/>
          </a:p>
          <a:p>
            <a:pPr>
              <a:buFont typeface="Wingdings" panose="05000000000000000000" pitchFamily="2" charset="2"/>
              <a:buChar char="v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97780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0CA65C-D582-784E-5533-EEC15D765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243" y="1138518"/>
            <a:ext cx="8946541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ZA" sz="3600" dirty="0"/>
              <a:t>The challenge is to develop future leaders that can: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3400" b="1" dirty="0"/>
              <a:t>RECOGNISE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3400" b="1" dirty="0"/>
              <a:t>RELATE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3400" b="1" dirty="0"/>
              <a:t>ASSIMILATE&gt; GLOBAL SHIFTS IN CULTURE, TECHNOLY and INFORMATION SYSTEMS</a:t>
            </a:r>
          </a:p>
          <a:p>
            <a:pPr>
              <a:buFont typeface="Wingdings" panose="05000000000000000000" pitchFamily="2" charset="2"/>
              <a:buChar char="Ø"/>
            </a:pPr>
            <a:endParaRPr lang="en-ZA" sz="3600" b="1" dirty="0"/>
          </a:p>
          <a:p>
            <a:pPr>
              <a:buFont typeface="Wingdings" panose="05000000000000000000" pitchFamily="2" charset="2"/>
              <a:buChar char="Ø"/>
            </a:pPr>
            <a:endParaRPr lang="en-ZA" sz="3600" b="1" dirty="0"/>
          </a:p>
          <a:p>
            <a:pPr>
              <a:buFont typeface="Wingdings" panose="05000000000000000000" pitchFamily="2" charset="2"/>
              <a:buChar char="Ø"/>
            </a:pPr>
            <a:endParaRPr lang="en-ZA" sz="3600" b="1" dirty="0"/>
          </a:p>
          <a:p>
            <a:pPr marL="0" indent="0">
              <a:buNone/>
            </a:pPr>
            <a:endParaRPr lang="en-ZA" sz="3600" dirty="0"/>
          </a:p>
          <a:p>
            <a:pPr>
              <a:buFont typeface="Wingdings" panose="05000000000000000000" pitchFamily="2" charset="2"/>
              <a:buChar char="v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79978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627417-88E1-F9CD-2E77-7B0EC8F1A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/>
              <a:t>THE DEVELOPMENT OF POLICING and PRINCIPLES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POLITICAL ERA- </a:t>
            </a:r>
            <a:r>
              <a:rPr lang="en-ZA" dirty="0"/>
              <a:t>dominated by political interest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PROFESSIONAL ERA-</a:t>
            </a:r>
            <a:r>
              <a:rPr lang="en-ZA" dirty="0"/>
              <a:t>Volmer and Wilson proponents of Early Police Professionalism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COMMUNITY ERA</a:t>
            </a:r>
            <a:r>
              <a:rPr lang="en-ZA" dirty="0"/>
              <a:t>-advocates for a more decentralised organisational structure closer to the community with emphasis on </a:t>
            </a:r>
            <a:r>
              <a:rPr lang="en-ZA" b="1" dirty="0"/>
              <a:t>PREVENTION and PROBLEM-SOLVING APPROACH</a:t>
            </a:r>
          </a:p>
        </p:txBody>
      </p:sp>
    </p:spTree>
    <p:extLst>
      <p:ext uri="{BB962C8B-B14F-4D97-AF65-F5344CB8AC3E}">
        <p14:creationId xmlns:p14="http://schemas.microsoft.com/office/powerpoint/2010/main" val="224835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274746-4CC8-5AE7-12A3-252293112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24" y="1153508"/>
            <a:ext cx="8946541" cy="4195481"/>
          </a:xfrm>
        </p:spPr>
        <p:txBody>
          <a:bodyPr/>
          <a:lstStyle/>
          <a:p>
            <a:r>
              <a:rPr lang="en-ZA" b="1" dirty="0"/>
              <a:t>SIR ROBERT PEEL PRINCIPLES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Known as FATHER OF MODERN POLICING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His 9 Principles</a:t>
            </a:r>
          </a:p>
        </p:txBody>
      </p:sp>
    </p:spTree>
    <p:extLst>
      <p:ext uri="{BB962C8B-B14F-4D97-AF65-F5344CB8AC3E}">
        <p14:creationId xmlns:p14="http://schemas.microsoft.com/office/powerpoint/2010/main" val="293535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A94A5D-1182-DB65-C9CF-596BABB4C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371" y="1063567"/>
            <a:ext cx="8946541" cy="4195481"/>
          </a:xfrm>
        </p:spPr>
        <p:txBody>
          <a:bodyPr>
            <a:normAutofit/>
          </a:bodyPr>
          <a:lstStyle/>
          <a:p>
            <a:r>
              <a:rPr lang="en-ZA" b="1" dirty="0"/>
              <a:t>TRADITIONAL ORGANISATIONAL MODELS GROWING IRRELEVANCE and POSE a CHALLENGE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A" sz="2400" b="1" i="1" u="sng" dirty="0">
                <a:solidFill>
                  <a:schemeClr val="tx1">
                    <a:lumMod val="95000"/>
                  </a:schemeClr>
                </a:solidFill>
              </a:rPr>
              <a:t>FREDERICK TAYLOR’S SCIENTIFIC MANAGEMENT THEORY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HIERACHICAL STRUCTURE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FIXED </a:t>
            </a:r>
            <a:r>
              <a:rPr lang="en-ZA" dirty="0"/>
              <a:t>on Para- military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A" sz="2400" b="1" i="1" u="sng" dirty="0"/>
              <a:t>IS THIS STILL RELEVANT IN TODAY’S CONTEXT?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Business and industry have moved away from systems built on hierarchies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Police leadership in the 21</a:t>
            </a:r>
            <a:r>
              <a:rPr lang="en-ZA" baseline="30000" dirty="0"/>
              <a:t>st</a:t>
            </a:r>
            <a:r>
              <a:rPr lang="en-ZA" dirty="0"/>
              <a:t> century needs a similar revolution and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8179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F084DC-8B7C-A27F-2F97-E477E403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322" y="1168498"/>
            <a:ext cx="8946541" cy="4195481"/>
          </a:xfrm>
        </p:spPr>
        <p:txBody>
          <a:bodyPr/>
          <a:lstStyle/>
          <a:p>
            <a:r>
              <a:rPr lang="en-ZA" dirty="0"/>
              <a:t>THE NEW GENERATION OF OFFICERS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Bring lifestyle changes to workplace that conflict with LAW ENFORCEMENT PRACTICES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They present challenges to the 24/7 coverage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Question authority and challenge the traditional chain of command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They are the drivers of change-TECHNOLOGY which will influence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Force shifts in Policy because of Social media</a:t>
            </a:r>
          </a:p>
        </p:txBody>
      </p:sp>
    </p:spTree>
    <p:extLst>
      <p:ext uri="{BB962C8B-B14F-4D97-AF65-F5344CB8AC3E}">
        <p14:creationId xmlns:p14="http://schemas.microsoft.com/office/powerpoint/2010/main" val="27478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B133E7-9B57-5CE6-F711-ADA666EE8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42" y="1108537"/>
            <a:ext cx="8946541" cy="4195481"/>
          </a:xfrm>
        </p:spPr>
        <p:txBody>
          <a:bodyPr/>
          <a:lstStyle/>
          <a:p>
            <a:r>
              <a:rPr lang="en-ZA" b="1" dirty="0"/>
              <a:t>CORE ORGANISATIONAL COMPETENCES and QUALITIES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INTEGRITY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LEADERSHIP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SERVICE ORIENTATION and DELIVERY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ACTION MANAGEMENT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INTERPERSONAL SKILLS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COMMUNICATION SKILLS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CONTINUOUS ENHANCEMENTS</a:t>
            </a:r>
          </a:p>
        </p:txBody>
      </p:sp>
    </p:spTree>
    <p:extLst>
      <p:ext uri="{BB962C8B-B14F-4D97-AF65-F5344CB8AC3E}">
        <p14:creationId xmlns:p14="http://schemas.microsoft.com/office/powerpoint/2010/main" val="67408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CCB582-6BAB-A00A-2FD4-A19C48380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322" y="1183488"/>
            <a:ext cx="8946541" cy="4195481"/>
          </a:xfrm>
        </p:spPr>
        <p:txBody>
          <a:bodyPr/>
          <a:lstStyle/>
          <a:p>
            <a:r>
              <a:rPr lang="en-ZA" b="1" dirty="0"/>
              <a:t>THE IMPERATIVES OF GREAT LEADERS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INSPIRE TRUST</a:t>
            </a:r>
            <a:r>
              <a:rPr lang="en-ZA" dirty="0"/>
              <a:t>-Great Leaders create personal trust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CLARIFY PURPOSE</a:t>
            </a:r>
            <a:r>
              <a:rPr lang="en-ZA" dirty="0"/>
              <a:t>-Focus on customer needs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ALIGN SYSTEMS</a:t>
            </a:r>
            <a:r>
              <a:rPr lang="en-ZA" dirty="0"/>
              <a:t>-Improve workforce processes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b="1" dirty="0"/>
              <a:t>UNLEASH TALENTS</a:t>
            </a:r>
            <a:r>
              <a:rPr lang="en-ZA" dirty="0"/>
              <a:t>-Support the Professional growth and development of your subordinates</a:t>
            </a:r>
          </a:p>
        </p:txBody>
      </p:sp>
    </p:spTree>
    <p:extLst>
      <p:ext uri="{BB962C8B-B14F-4D97-AF65-F5344CB8AC3E}">
        <p14:creationId xmlns:p14="http://schemas.microsoft.com/office/powerpoint/2010/main" val="307140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355D5EA42A0E4795B5D5999EF99992" ma:contentTypeVersion="6" ma:contentTypeDescription="Create a new document." ma:contentTypeScope="" ma:versionID="2f6e7d74ca91b112e60d7b37fc2b85b2">
  <xsd:schema xmlns:xsd="http://www.w3.org/2001/XMLSchema" xmlns:xs="http://www.w3.org/2001/XMLSchema" xmlns:p="http://schemas.microsoft.com/office/2006/metadata/properties" xmlns:ns3="a32e1005-d0c3-4e3d-a4a1-6219c36ccc85" targetNamespace="http://schemas.microsoft.com/office/2006/metadata/properties" ma:root="true" ma:fieldsID="208be79e39143a41f0dbb485bd069553" ns3:_="">
    <xsd:import namespace="a32e1005-d0c3-4e3d-a4a1-6219c36ccc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2e1005-d0c3-4e3d-a4a1-6219c36c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5D6D9B-BD4D-41B3-9A91-215CB5DF83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E4D6C4-FC2F-4353-832B-648867C6A7C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2e1005-d0c3-4e3d-a4a1-6219c36ccc8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801C3A-C6CC-433E-919B-4F6010E06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2e1005-d0c3-4e3d-a4a1-6219c36ccc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229</TotalTime>
  <Words>561</Words>
  <Application>Microsoft Office PowerPoint</Application>
  <PresentationFormat>Custom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Ion</vt:lpstr>
      <vt:lpstr>THE FUTURE OF POLICING:LEADERSHIP and CHALLENGES. PAPER DELIVRERD AT THE ITLMPOSA CONFERENCE CAPE TOWN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 Law Enforcement cannot maintain the status quo and expect to be successful or even tolerated in the 21st century. You need to provide the spark, the vision and direction.</vt:lpstr>
      <vt:lpstr>THANK YOU  TITUS M. MALAZA 083 461 5008 titus@malaza.co.za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POLICING:LEADERSHIP and CHALLENGES</dc:title>
  <dc:creator>office34</dc:creator>
  <cp:lastModifiedBy>User</cp:lastModifiedBy>
  <cp:revision>6</cp:revision>
  <cp:lastPrinted>2024-07-02T15:01:37Z</cp:lastPrinted>
  <dcterms:created xsi:type="dcterms:W3CDTF">2024-07-02T12:27:51Z</dcterms:created>
  <dcterms:modified xsi:type="dcterms:W3CDTF">2024-09-17T07:31:56Z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0x0101004A355D5EA42A0E4795B5D5999EF99992</vt:lpwstr>
  </property>
</Properties>
</file>